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5"/>
  </p:notesMasterIdLst>
  <p:sldIdLst>
    <p:sldId id="256" r:id="rId3"/>
    <p:sldId id="259" r:id="rId4"/>
    <p:sldId id="469" r:id="rId5"/>
    <p:sldId id="472" r:id="rId6"/>
    <p:sldId id="327" r:id="rId7"/>
    <p:sldId id="314" r:id="rId8"/>
    <p:sldId id="328" r:id="rId9"/>
    <p:sldId id="283" r:id="rId10"/>
    <p:sldId id="305" r:id="rId11"/>
    <p:sldId id="376" r:id="rId12"/>
    <p:sldId id="322" r:id="rId13"/>
    <p:sldId id="462" r:id="rId14"/>
    <p:sldId id="473" r:id="rId15"/>
    <p:sldId id="474" r:id="rId16"/>
    <p:sldId id="329" r:id="rId17"/>
    <p:sldId id="475" r:id="rId18"/>
    <p:sldId id="476" r:id="rId19"/>
    <p:sldId id="323" r:id="rId20"/>
    <p:sldId id="324" r:id="rId21"/>
    <p:sldId id="464" r:id="rId22"/>
    <p:sldId id="325" r:id="rId23"/>
    <p:sldId id="258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2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88849" autoAdjust="0"/>
  </p:normalViewPr>
  <p:slideViewPr>
    <p:cSldViewPr snapToGrid="0">
      <p:cViewPr>
        <p:scale>
          <a:sx n="90" d="100"/>
          <a:sy n="90" d="100"/>
        </p:scale>
        <p:origin x="120" y="-918"/>
      </p:cViewPr>
      <p:guideLst/>
    </p:cSldViewPr>
  </p:slideViewPr>
  <p:outlineViewPr>
    <p:cViewPr>
      <p:scale>
        <a:sx n="33" d="100"/>
        <a:sy n="33" d="100"/>
      </p:scale>
      <p:origin x="0" y="-58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5.4613562015307114E-2"/>
          <c:w val="0.47236327202253275"/>
          <c:h val="0.887623619189735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8181585081847741"/>
          <c:h val="0.64968225278335345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Blad1!$B$2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Blad1!$E$2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C-470D-B8CD-6F61426ED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8767205503"/>
              <c:y val="0.867777685840749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038429234114439"/>
          <c:y val="0.90310257066790378"/>
          <c:w val="0.74632134301142627"/>
          <c:h val="5.718845129035067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2828218974279"/>
          <c:y val="9.1637636766599598E-2"/>
          <c:w val="0.44193872897824843"/>
          <c:h val="0.829969118665999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96767499248184"/>
          <c:y val="0.32542931645170425"/>
          <c:w val="0.27308025231988098"/>
          <c:h val="0.3554993010715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3718748005191819"/>
          <c:h val="0.88614445012383758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557907952"/>
          <c:y val="0.32258538650707813"/>
          <c:w val="0.28945491201566059"/>
          <c:h val="0.32534184218550843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3553719337723"/>
          <c:y val="5.8397727031856764E-2"/>
          <c:w val="0.51519404102504873"/>
          <c:h val="0.8779529784974559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0"/>
            <c:bubble3D val="0"/>
            <c:spPr>
              <a:solidFill>
                <a:srgbClr val="002B45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4D82-4377-A0FA-955B85CC4C2D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0-EF9A-4119-B0D6-B775F24C7840}"/>
              </c:ext>
            </c:extLst>
          </c:dPt>
          <c:dLbls>
            <c:dLbl>
              <c:idx val="0"/>
              <c:layout>
                <c:manualLayout>
                  <c:x val="1.9750215106763811E-2"/>
                  <c:y val="-8.671141601537575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349439217856246E-2"/>
                      <c:h val="3.691669864181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D82-4377-A0FA-955B85CC4C2D}"/>
                </c:ext>
              </c:extLst>
            </c:dLbl>
            <c:dLbl>
              <c:idx val="1"/>
              <c:layout>
                <c:manualLayout>
                  <c:x val="-9.5351674965096778E-3"/>
                  <c:y val="1.29723887928685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A-4119-B0D6-B775F24C7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9A-4119-B0D6-B775F24C78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71679951998174984"/>
          <c:y val="0.24836981181867912"/>
          <c:w val="0.28172189829934818"/>
          <c:h val="0.5210477957477881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01"/>
          <c:y val="3.7671232876712986E-2"/>
          <c:w val="0.52985861256394051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62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hemtjänsten?
</c:v>
                </c:pt>
                <c:pt idx="1">
                  <c:v>Är handläggarens beslut anpassat efter dina behov?
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5-40FB-9CA8-19A2F5355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502597874521"/>
              <c:y val="0.857377686744478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7.4765571520071045E-2"/>
          <c:y val="0.90785883157329639"/>
          <c:w val="0.79721535028235113"/>
          <c:h val="7.25237081638054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931610632294887"/>
          <c:y val="3.767113980175673E-2"/>
          <c:w val="0.51267862987861368"/>
          <c:h val="0.824790201810910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81</c:v>
                </c:pt>
                <c:pt idx="1">
                  <c:v>95</c:v>
                </c:pt>
                <c:pt idx="2">
                  <c:v>100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61</c:v>
                </c:pt>
                <c:pt idx="1">
                  <c:v>80</c:v>
                </c:pt>
                <c:pt idx="2">
                  <c:v>82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59</c:v>
                </c:pt>
                <c:pt idx="1">
                  <c:v>79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A-4757-BE2D-D0305334F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87533433622621"/>
              <c:y val="0.896746461805793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948245057825648"/>
          <c:y val="0.92761400581506614"/>
          <c:w val="0.76714938528815013"/>
          <c:h val="6.4785716373038718E-2"/>
        </c:manualLayout>
      </c:layout>
      <c:overlay val="0"/>
      <c:txPr>
        <a:bodyPr/>
        <a:lstStyle/>
        <a:p>
          <a:pPr>
            <a:defRPr sz="105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85</c:v>
                </c:pt>
                <c:pt idx="1">
                  <c:v>60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84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85</c:v>
                </c:pt>
                <c:pt idx="1">
                  <c:v>54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4438-B635-81ADD3BD6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107304066062775"/>
              <c:y val="0.8663230586611930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8212531280731596E-2"/>
          <c:y val="0.90061581597813312"/>
          <c:w val="0.77864134642737803"/>
          <c:h val="6.409818451860077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84269419648091"/>
          <c:y val="6.0158151408504432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hos dig?</c:v>
                </c:pt>
                <c:pt idx="1">
                  <c:v>Pratar och förstår hemtjänstpersonalen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87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9-49E9-9F5F-01311A74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258769617311126"/>
              <c:y val="0.892781888053017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9666633489177869E-2"/>
          <c:y val="0.91097519820572781"/>
          <c:w val="0.75748040286438312"/>
          <c:h val="6.37394017739298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70019117548713"/>
          <c:y val="6.0158151408504432E-2"/>
          <c:w val="0.51852672651758525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Innerstaden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37</c:v>
                </c:pt>
                <c:pt idx="1">
                  <c:v>73</c:v>
                </c:pt>
                <c:pt idx="2">
                  <c:v>85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33</c:v>
                </c:pt>
                <c:pt idx="1">
                  <c:v>72</c:v>
                </c:pt>
                <c:pt idx="2">
                  <c:v>85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Blad1!$A$2:$A$5</c:f>
              <c:strCache>
                <c:ptCount val="4"/>
                <c:pt idx="0">
                  <c:v>Brukar du träffa din fasta omsorgskontakt i hemtjänsten?</c:v>
                </c:pt>
                <c:pt idx="1">
                  <c:v>Hur lätt eller svårt är det att få kontakt med hemtjänstpersonalen vid behov?</c:v>
                </c:pt>
                <c:pt idx="2">
                  <c:v>Känner du förtroende för personalen som kommer hem till dig?</c:v>
                </c:pt>
                <c:pt idx="3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30</c:v>
                </c:pt>
                <c:pt idx="1">
                  <c:v>75</c:v>
                </c:pt>
                <c:pt idx="2">
                  <c:v>88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5-409A-B8F4-C00F0529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368415226700934"/>
              <c:y val="0.884573779246638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0100580444753973"/>
          <c:y val="0.90802649182532535"/>
          <c:w val="0.75789826881256717"/>
          <c:h val="6.6119759441579926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0.02259</cdr:x>
      <cdr:y>0.52974</cdr:y>
    </cdr:from>
    <cdr:to>
      <cdr:x>0.39863</cdr:x>
      <cdr:y>0.74368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6955" y="2423512"/>
          <a:ext cx="3278401" cy="9787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Vet du vart du ska vända dig om du vill framföra synpunkter eller klagomål på hemtjänsten?</a:t>
          </a:r>
          <a:br>
            <a:rPr lang="sv-SE" sz="1200" dirty="0"/>
          </a:br>
          <a:r>
            <a:rPr lang="sv-SE" sz="1200" i="1" dirty="0"/>
            <a:t>Ja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0.02491</cdr:x>
      <cdr:y>0.14798</cdr:y>
    </cdr:from>
    <cdr:to>
      <cdr:x>0.40778</cdr:x>
      <cdr:y>0.31438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17214" y="676980"/>
          <a:ext cx="3337946" cy="7612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handläggarens beslut anpassat efter dina behov?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0.01408</cdr:x>
      <cdr:y>0.25161</cdr:y>
    </cdr:from>
    <cdr:to>
      <cdr:x>0.42008</cdr:x>
      <cdr:y>0.39362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26682" y="1145148"/>
          <a:ext cx="365290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Brukar personalen komma på avtalad </a:t>
          </a:r>
        </a:p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tid?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Ja, alltid / Oftast</a:t>
          </a:r>
        </a:p>
      </cdr:txBody>
    </cdr:sp>
  </cdr:relSizeAnchor>
  <cdr:relSizeAnchor xmlns:cdr="http://schemas.openxmlformats.org/drawingml/2006/chartDrawing">
    <cdr:from>
      <cdr:x>0.01094</cdr:x>
      <cdr:y>0.44952</cdr:y>
    </cdr:from>
    <cdr:to>
      <cdr:x>0.42229</cdr:x>
      <cdr:y>0.58893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98402" y="2084030"/>
          <a:ext cx="370107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ha tillräckligt med tid för att kunna utföra sitt arbete hos dig?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0.01303</cdr:x>
      <cdr:y>0.63868</cdr:y>
    </cdr:from>
    <cdr:to>
      <cdr:x>0.40978</cdr:x>
      <cdr:y>0.81792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17255" y="2960998"/>
          <a:ext cx="356966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meddela dig i förväg om tillfälliga förändringar? T.ex. byte av tid/dag, förseningar, personaländringar etc. 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0.01408</cdr:x>
      <cdr:y>0.04975</cdr:y>
    </cdr:from>
    <cdr:to>
      <cdr:x>0.41798</cdr:x>
      <cdr:y>0.19176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26683" y="226426"/>
          <a:ext cx="363401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Hur tycker du personalen utför sina arbetsuppgifter?</a:t>
          </a:r>
          <a:br>
            <a:rPr lang="sv-SE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</a:br>
          <a:r>
            <a:rPr lang="sv-SE" sz="1200" i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0.01108</cdr:x>
      <cdr:y>0.3495</cdr:y>
    </cdr:from>
    <cdr:to>
      <cdr:x>0.38908</cdr:x>
      <cdr:y>0.5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95434" y="1631166"/>
          <a:ext cx="3256820" cy="702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Brukar du kunna påverka vid vilka tider personalen kommer?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</cdr:txBody>
    </cdr:sp>
  </cdr:relSizeAnchor>
  <cdr:relSizeAnchor xmlns:cdr="http://schemas.openxmlformats.org/drawingml/2006/chartDrawing">
    <cdr:from>
      <cdr:x>0.01882</cdr:x>
      <cdr:y>0.10344</cdr:y>
    </cdr:from>
    <cdr:to>
      <cdr:x>0.40057</cdr:x>
      <cdr:y>0.25394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62148" y="482752"/>
          <a:ext cx="3289130" cy="702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Brukar personalen bemöta dig på ett bra sätt?</a:t>
          </a:r>
          <a:br>
            <a:rPr lang="sv-SE" sz="1200" dirty="0">
              <a:latin typeface="+mn-lt"/>
            </a:rPr>
          </a:br>
          <a:r>
            <a:rPr lang="sv-SE" sz="1200" i="1" dirty="0">
              <a:latin typeface="+mn-lt"/>
            </a:rPr>
            <a:t>Ja, alltid / Oftast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0.01468</cdr:x>
      <cdr:y>0.58825</cdr:y>
    </cdr:from>
    <cdr:to>
      <cdr:x>0.39268</cdr:x>
      <cdr:y>0.8194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26457" y="2745441"/>
          <a:ext cx="3256821" cy="10788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200" dirty="0"/>
            <a:t>skall utföras?</a:t>
          </a:r>
          <a:br>
            <a:rPr lang="sv-SE" sz="1200" dirty="0"/>
          </a:br>
          <a:r>
            <a:rPr lang="sv-SE" sz="1200" i="1" dirty="0"/>
            <a:t>Ja, alltid / Oftast</a:t>
          </a:r>
          <a:endParaRPr lang="sv-SE" sz="1200" dirty="0"/>
        </a:p>
        <a:p xmlns:a="http://schemas.openxmlformats.org/drawingml/2006/main">
          <a:endParaRPr lang="sv-SE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0.78182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499232"/>
          <a:ext cx="365011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och kompetens som behövs för att göra sitt arbete hos dig?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0.00678</cdr:x>
      <cdr:y>0.48585</cdr:y>
    </cdr:from>
    <cdr:to>
      <cdr:x>0.42626</cdr:x>
      <cdr:y>0.65129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58994" y="2069519"/>
          <a:ext cx="3650125" cy="7047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Mycket lätt / Ganska lätt</a:t>
          </a:r>
          <a:endParaRPr lang="sv-SE" sz="1200" i="1" dirty="0"/>
        </a:p>
      </cdr:txBody>
    </cdr:sp>
  </cdr:relSizeAnchor>
  <cdr:relSizeAnchor xmlns:cdr="http://schemas.openxmlformats.org/drawingml/2006/chartDrawing">
    <cdr:from>
      <cdr:x>0.00678</cdr:x>
      <cdr:y>0.68943</cdr:y>
    </cdr:from>
    <cdr:to>
      <cdr:x>0.42626</cdr:x>
      <cdr:y>0.84117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59DEFC40-5483-9764-3396-A4E9FBBF880A}"/>
            </a:ext>
          </a:extLst>
        </cdr:cNvPr>
        <cdr:cNvSpPr txBox="1"/>
      </cdr:nvSpPr>
      <cdr:spPr>
        <a:xfrm xmlns:a="http://schemas.openxmlformats.org/drawingml/2006/main">
          <a:off x="58994" y="2936701"/>
          <a:ext cx="365012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Brukar du träffa din fasta omsorgskontakt i hemtjänsten?</a:t>
          </a:r>
        </a:p>
        <a:p xmlns:a="http://schemas.openxmlformats.org/drawingml/2006/main">
          <a:r>
            <a:rPr lang="sv-SE" sz="1200" i="1" dirty="0">
              <a:solidFill>
                <a:srgbClr val="000000"/>
              </a:solidFill>
            </a:rPr>
            <a:t>Ja, ofta</a:t>
          </a:r>
          <a:endParaRPr lang="sv-SE" sz="12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0.37953</cdr:x>
      <cdr:y>0.5458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55536" y="1427749"/>
          <a:ext cx="300877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200" dirty="0"/>
            <a:t>Hur nöjd eller missnöjd är du </a:t>
          </a:r>
        </a:p>
        <a:p xmlns:a="http://schemas.openxmlformats.org/drawingml/2006/main">
          <a:r>
            <a:rPr lang="sv-SE" sz="1200" dirty="0"/>
            <a:t>sammantaget med den hemtjänst </a:t>
          </a:r>
        </a:p>
        <a:p xmlns:a="http://schemas.openxmlformats.org/drawingml/2006/main">
          <a:r>
            <a:rPr lang="sv-SE" sz="1200" dirty="0"/>
            <a:t>du har? </a:t>
          </a:r>
          <a:br>
            <a:rPr lang="sv-SE" sz="1200" dirty="0"/>
          </a:br>
          <a:r>
            <a:rPr lang="sv-SE" sz="1200" b="0" i="1" dirty="0"/>
            <a:t>Mycket nöjd / Ganska nöjd</a:t>
          </a:r>
          <a:endParaRPr lang="sv-SE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294D-B1DE-4A4A-8802-C09E84098F47}" type="datetimeFigureOut">
              <a:rPr lang="sv-SE" smtClean="0"/>
              <a:t>2025-04-08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E662-79AB-4EC7-BCF9-AF46F9B0CE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1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55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353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02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649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1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01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6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7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295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13874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032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19" y="800439"/>
            <a:ext cx="3456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62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89016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1357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41854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1959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98976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69"/>
            <a:ext cx="4547029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6343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1" y="2059201"/>
            <a:ext cx="4716363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369799" y="2647951"/>
            <a:ext cx="1676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68586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778002" y="1209675"/>
            <a:ext cx="1676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63659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4095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182784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547029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94749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632022" y="2059201"/>
            <a:ext cx="4547029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80619" y="5221275"/>
            <a:ext cx="4562981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58677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535167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703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0" y="6210001"/>
            <a:ext cx="18624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74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90" y="2194970"/>
            <a:ext cx="9180000" cy="1754861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072379"/>
            <a:ext cx="9180000" cy="1509713"/>
          </a:xfrm>
        </p:spPr>
        <p:txBody>
          <a:bodyPr/>
          <a:lstStyle/>
          <a:p>
            <a:r>
              <a:rPr lang="sv-SE" dirty="0"/>
              <a:t>Hemtjänst</a:t>
            </a:r>
          </a:p>
          <a:p>
            <a:r>
              <a:rPr lang="sv-SE"/>
              <a:t>Resultat för Stockholm_Abborre Hemtjänst Innerstaden (minst 7 svarande)</a:t>
            </a:r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467293"/>
            <a:ext cx="7772400" cy="962282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54911" y="575361"/>
            <a:ext cx="8584761" cy="584845"/>
          </a:xfrm>
        </p:spPr>
        <p:txBody>
          <a:bodyPr/>
          <a:lstStyle/>
          <a:p>
            <a:r>
              <a:rPr lang="sv-SE" spc="-30" dirty="0"/>
              <a:t>Sammantagen nöjdhet 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CB999E-63CD-4654-9DCD-F49BA12A1017}"/>
              </a:ext>
            </a:extLst>
          </p:cNvPr>
          <p:cNvSpPr txBox="1"/>
          <p:nvPr/>
        </p:nvSpPr>
        <p:spPr>
          <a:xfrm>
            <a:off x="655330" y="1235232"/>
            <a:ext cx="899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den hemtjänst du har?</a:t>
            </a:r>
          </a:p>
        </p:txBody>
      </p:sp>
      <p:graphicFrame>
        <p:nvGraphicFramePr>
          <p:cNvPr id="6" name="D" descr="Diagrammet visar hur nöjda eller missnöjda respondenterna är sammantaget med den hemtjänst de har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679070"/>
              </p:ext>
            </p:extLst>
          </p:nvPr>
        </p:nvGraphicFramePr>
        <p:xfrm>
          <a:off x="570270" y="1641169"/>
          <a:ext cx="7776371" cy="456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70271" y="6418019"/>
            <a:ext cx="8448111" cy="22787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801279" y="1081548"/>
            <a:ext cx="8946036" cy="1779986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9727" y="563798"/>
            <a:ext cx="10320780" cy="414780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3600" i="1" dirty="0"/>
            </a:br>
            <a:br>
              <a:rPr lang="sv-SE" dirty="0"/>
            </a:br>
            <a:endParaRPr lang="sv-SE" sz="1800" b="0" i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tshållare för innehåll 6" descr="Diagrammet visar hur respondenterna upplever sina kontakter med kommunen. 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1182488"/>
              </p:ext>
            </p:extLst>
          </p:nvPr>
        </p:nvGraphicFramePr>
        <p:xfrm>
          <a:off x="689727" y="1719298"/>
          <a:ext cx="8718224" cy="457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689727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21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488314"/>
            <a:ext cx="9619474" cy="1043703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Platshållare för innehåll 6" descr="Diagrammet visar hur respondenterna upplever hjälpens utför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7364947"/>
              </p:ext>
            </p:extLst>
          </p:nvPr>
        </p:nvGraphicFramePr>
        <p:xfrm>
          <a:off x="636889" y="1668543"/>
          <a:ext cx="8997305" cy="455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36890" y="6184382"/>
            <a:ext cx="5652946" cy="673618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01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1596" y="452706"/>
            <a:ext cx="10052445" cy="1089668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alltid eller Oftast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Platshållare för innehåll 6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1680053"/>
              </p:ext>
            </p:extLst>
          </p:nvPr>
        </p:nvGraphicFramePr>
        <p:xfrm>
          <a:off x="631597" y="1640264"/>
          <a:ext cx="8615927" cy="466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631597" y="6356350"/>
            <a:ext cx="818270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90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13903" y="397629"/>
            <a:ext cx="10247908" cy="439047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7106662"/>
              </p:ext>
            </p:extLst>
          </p:nvPr>
        </p:nvGraphicFramePr>
        <p:xfrm>
          <a:off x="713903" y="1668544"/>
          <a:ext cx="8921712" cy="468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1519" y="2471584"/>
            <a:ext cx="330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hemtjänstpersonalen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13903" y="6429512"/>
            <a:ext cx="8255320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8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50449" y="446602"/>
            <a:ext cx="10784364" cy="521977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tryggt/lätt eller Ganska tryggt/lätt och Ja, för alla eller Ja, för flertalet   och Ja, ofta  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</a:endParaRPr>
          </a:p>
        </p:txBody>
      </p:sp>
      <p:graphicFrame>
        <p:nvGraphicFramePr>
          <p:cNvPr id="12" name="PH19" descr="Diagrammet visar hur respondenterna upplever trygghet, förtroende och tillgänglighet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220337"/>
              </p:ext>
            </p:extLst>
          </p:nvPr>
        </p:nvGraphicFramePr>
        <p:xfrm>
          <a:off x="650449" y="1989056"/>
          <a:ext cx="8672660" cy="430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864" y="3105834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som kommer hem till dig?</a:t>
            </a:r>
            <a:br>
              <a:rPr lang="sv-SE" sz="1200" dirty="0"/>
            </a:br>
            <a:r>
              <a:rPr lang="sv-SE" sz="1200" i="1" dirty="0"/>
              <a:t>Ja, för alla / Ja, för flertalet</a:t>
            </a:r>
          </a:p>
        </p:txBody>
      </p:sp>
      <p:sp>
        <p:nvSpPr>
          <p:cNvPr id="16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864" y="2224280"/>
            <a:ext cx="34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hemma med stöd från hemtjänsten?</a:t>
            </a:r>
            <a:br>
              <a:rPr lang="sv-SE" sz="1200" dirty="0"/>
            </a:br>
            <a:r>
              <a:rPr lang="sv-SE" sz="1200" i="1" dirty="0"/>
              <a:t>Mycket tryggt / Ganska tryggt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50449" y="6438507"/>
            <a:ext cx="8367934" cy="197963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338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78426" y="562106"/>
            <a:ext cx="10429128" cy="1068732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</a:rPr>
              <a:t>Positiva svar = Mycket nöjd eller Ganska nöjd</a:t>
            </a:r>
            <a:br>
              <a:rPr lang="sv-SE" sz="2000" b="0" i="1" dirty="0">
                <a:solidFill>
                  <a:srgbClr val="017CC1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Platshållare för innehåll 6" descr="Diagrammet visar hur nöjda eller missnöjda respondenterna är med den hemtjänst dom har som helhet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5143506"/>
              </p:ext>
            </p:extLst>
          </p:nvPr>
        </p:nvGraphicFramePr>
        <p:xfrm>
          <a:off x="678426" y="1691293"/>
          <a:ext cx="8947355" cy="460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678426" y="6356349"/>
            <a:ext cx="760936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59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73394" y="1137684"/>
            <a:ext cx="9107348" cy="1115350"/>
          </a:xfrm>
        </p:spPr>
        <p:txBody>
          <a:bodyPr/>
          <a:lstStyle/>
          <a:p>
            <a:r>
              <a:rPr lang="sv-SE" sz="3000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92EAAD-0360-45BE-A9C7-B3A7C277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641758"/>
            <a:ext cx="9720000" cy="59981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 för er verksamhet/område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DA64FB-586B-4578-85A2-8ADBBE71F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888" y="1241571"/>
            <a:ext cx="10847639" cy="4263683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4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80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46620" y="1310325"/>
            <a:ext cx="9334122" cy="669304"/>
          </a:xfrm>
        </p:spPr>
        <p:txBody>
          <a:bodyPr/>
          <a:lstStyle/>
          <a:p>
            <a:r>
              <a:rPr lang="sv-SE" sz="3200" dirty="0"/>
              <a:t>Bakgrundsinformation 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455736"/>
            <a:ext cx="12192000" cy="5453136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11701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8412" y="603315"/>
            <a:ext cx="8428876" cy="581825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48412" y="1384139"/>
            <a:ext cx="8201319" cy="4630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>
                <a:solidFill>
                  <a:srgbClr val="00385C"/>
                </a:solidFill>
              </a:rPr>
              <a:t>Totalt svarade 81 138 personer på årets enkät för äldre personer med hemtjänst, vilket är 55,4% av de tillfrågade.</a:t>
            </a:r>
          </a:p>
          <a:p>
            <a:endParaRPr lang="sv-SE" sz="2000" b="0" dirty="0">
              <a:solidFill>
                <a:srgbClr val="00385C"/>
              </a:solidFill>
            </a:endParaRPr>
          </a:p>
          <a:p>
            <a:r>
              <a:rPr lang="sv-SE" sz="2000" b="0">
                <a:solidFill>
                  <a:srgbClr val="00385C"/>
                </a:solidFill>
              </a:rPr>
              <a:t>Andelen svarande för Stockholm_Abborre Hemtjänst Innerstaden var mellan 60 - 80%.</a:t>
            </a:r>
          </a:p>
          <a:p>
            <a:endParaRPr lang="sv-SE" sz="2000" b="0" dirty="0">
              <a:solidFill>
                <a:srgbClr val="00385C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sz="2000" dirty="0">
                <a:solidFill>
                  <a:srgbClr val="00385C"/>
                </a:solidFill>
              </a:rPr>
              <a:t>Deltagandet i er verksamhet/område redovisas som procentandel  i intervall för att enskild persons svar inte ska riskera att röjas. </a:t>
            </a:r>
          </a:p>
          <a:p>
            <a:pPr lvl="3"/>
            <a:br>
              <a:rPr lang="sv-SE" sz="2000" dirty="0"/>
            </a:br>
            <a:endParaRPr lang="sv-SE" sz="20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848413" y="6356350"/>
            <a:ext cx="7448340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28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16437" y="688157"/>
            <a:ext cx="9175188" cy="700698"/>
          </a:xfrm>
        </p:spPr>
        <p:txBody>
          <a:bodyPr/>
          <a:lstStyle/>
          <a:p>
            <a:r>
              <a:rPr lang="sv-SE" spc="-50" dirty="0"/>
              <a:t>Självupplevd  hälsa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648929" y="1360113"/>
            <a:ext cx="73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047797"/>
              </p:ext>
            </p:extLst>
          </p:nvPr>
        </p:nvGraphicFramePr>
        <p:xfrm>
          <a:off x="1545996" y="1934558"/>
          <a:ext cx="7958576" cy="423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4144" y="669304"/>
            <a:ext cx="9137481" cy="589342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650449" y="1335672"/>
            <a:ext cx="82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46223"/>
              </p:ext>
            </p:extLst>
          </p:nvPr>
        </p:nvGraphicFramePr>
        <p:xfrm>
          <a:off x="1187778" y="1561868"/>
          <a:ext cx="9004126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884906" y="6392337"/>
            <a:ext cx="8035155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04886" y="587905"/>
            <a:ext cx="9720000" cy="643341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5608" y="1319753"/>
            <a:ext cx="940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1206"/>
              </p:ext>
            </p:extLst>
          </p:nvPr>
        </p:nvGraphicFramePr>
        <p:xfrm>
          <a:off x="1498862" y="1792981"/>
          <a:ext cx="7519520" cy="455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58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548841"/>
            <a:ext cx="10363200" cy="585245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2"/>
          <p:cNvSpPr txBox="1">
            <a:spLocks noGrp="1"/>
          </p:cNvSpPr>
          <p:nvPr>
            <p:ph type="title" idx="4294967295"/>
          </p:nvPr>
        </p:nvSpPr>
        <p:spPr>
          <a:xfrm>
            <a:off x="747252" y="717754"/>
            <a:ext cx="9224712" cy="631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-50" normalizeH="0" baseline="0" noProof="0" dirty="0">
                <a:ln>
                  <a:noFill/>
                </a:ln>
                <a:solidFill>
                  <a:srgbClr val="017CC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7252" y="1225486"/>
            <a:ext cx="8773820" cy="4685120"/>
          </a:xfrm>
        </p:spPr>
        <p:txBody>
          <a:bodyPr/>
          <a:lstStyle/>
          <a:p>
            <a:pPr lvl="0"/>
            <a:r>
              <a:rPr lang="sv-SE" sz="2000" dirty="0"/>
              <a:t>Resultaten som redovisas nedan är de sammanslagna andelarna positiva svar per fråga. De positiva svarsalternativen är vanligtvis två på varje fråga t. ex. ”Mycket bra” och ”Ganska bra”.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1900" dirty="0"/>
            </a:br>
            <a:endParaRPr lang="sv-SE" sz="1900" dirty="0"/>
          </a:p>
          <a:p>
            <a:pPr lvl="0"/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1030</TotalTime>
  <Words>1211</Words>
  <Application>Microsoft Office PowerPoint</Application>
  <PresentationFormat>Bredbild</PresentationFormat>
  <Paragraphs>116</Paragraphs>
  <Slides>22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Noto Sans</vt:lpstr>
      <vt:lpstr>SoS-tema</vt:lpstr>
      <vt:lpstr>SoS-PPT-svensk</vt:lpstr>
      <vt:lpstr>Vad tycker de äldre om äldreomsorgen? 2024</vt:lpstr>
      <vt:lpstr>Resultat för er verksamhet/område</vt:lpstr>
      <vt:lpstr>Bakgrundsinformation om årets deltagare</vt:lpstr>
      <vt:lpstr>Hur många svarade?</vt:lpstr>
      <vt:lpstr>Självupplevd  hälsa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</vt:lpstr>
      <vt:lpstr>Några av verksamheten/områdets resultat jämfört med kommunen, länet och riket</vt:lpstr>
      <vt:lpstr>Kontakter med kommunen Positiva svar = Ja Andel positiva svar i verksamheten/området jämfört med kommunen, länet och riket  </vt:lpstr>
      <vt:lpstr>Hjälpens utförande Positiva svar = Mycket bra eller Ganska bra och Ja, alltid eller Oftast Andel positiva svar i verksamheten/området jämfört med kommunen, länet och riket</vt:lpstr>
      <vt:lpstr>Bemötande och inflytande  Positiva svar = Ja, alltid eller Oftast 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Trygghet, förtroende och tillgänglighet Positiva svar = Mycket tryggt/lätt eller Ganska tryggt/lätt och Ja, för alla eller Ja, för flertalet   och Ja, ofta   Andel positiva svar i verksamheten/området jämfört med kommunen, länet och riket</vt:lpstr>
      <vt:lpstr>Hemtjänsten i sin helhet Positiva svar = Mycket nöjd eller Ganska nöjd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Holm, Carolin</dc:creator>
  <cp:lastModifiedBy>Maria Gregfelt</cp:lastModifiedBy>
  <cp:revision>85</cp:revision>
  <dcterms:created xsi:type="dcterms:W3CDTF">2024-06-28T10:22:15Z</dcterms:created>
  <dcterms:modified xsi:type="dcterms:W3CDTF">2025-04-08T11:36:59Z</dcterms:modified>
</cp:coreProperties>
</file>